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5" r:id="rId1"/>
  </p:sldMasterIdLst>
  <p:sldIdLst>
    <p:sldId id="258" r:id="rId2"/>
    <p:sldId id="257" r:id="rId3"/>
    <p:sldId id="259" r:id="rId4"/>
    <p:sldId id="260" r:id="rId5"/>
    <p:sldId id="261" r:id="rId6"/>
    <p:sldId id="262" r:id="rId7"/>
    <p:sldId id="265" r:id="rId8"/>
    <p:sldId id="264" r:id="rId9"/>
    <p:sldId id="278" r:id="rId10"/>
    <p:sldId id="263" r:id="rId11"/>
    <p:sldId id="266" r:id="rId12"/>
    <p:sldId id="269" r:id="rId13"/>
    <p:sldId id="270" r:id="rId14"/>
    <p:sldId id="268" r:id="rId15"/>
    <p:sldId id="267" r:id="rId16"/>
    <p:sldId id="271" r:id="rId17"/>
    <p:sldId id="273" r:id="rId18"/>
    <p:sldId id="274" r:id="rId19"/>
    <p:sldId id="277" r:id="rId20"/>
    <p:sldId id="276" r:id="rId21"/>
    <p:sldId id="27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85" d="100"/>
          <a:sy n="85" d="100"/>
        </p:scale>
        <p:origin x="499"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13FD7DD-519B-49D6-B118-F0B2C89C01A4}" type="datetimeFigureOut">
              <a:rPr lang="en-IN" smtClean="0"/>
              <a:t>31-01-2024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66D4CE-50A6-45F6-ABD9-E952D77A8F86}" type="slidenum">
              <a:rPr lang="en-IN" smtClean="0"/>
              <a:t>‹#›</a:t>
            </a:fld>
            <a:endParaRPr lang="en-IN"/>
          </a:p>
        </p:txBody>
      </p:sp>
    </p:spTree>
    <p:extLst>
      <p:ext uri="{BB962C8B-B14F-4D97-AF65-F5344CB8AC3E}">
        <p14:creationId xmlns:p14="http://schemas.microsoft.com/office/powerpoint/2010/main" val="17534594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13FD7DD-519B-49D6-B118-F0B2C89C01A4}" type="datetimeFigureOut">
              <a:rPr lang="en-IN" smtClean="0"/>
              <a:t>31-01-2024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A66D4CE-50A6-45F6-ABD9-E952D77A8F86}" type="slidenum">
              <a:rPr lang="en-IN" smtClean="0"/>
              <a:t>‹#›</a:t>
            </a:fld>
            <a:endParaRPr lang="en-IN"/>
          </a:p>
        </p:txBody>
      </p:sp>
    </p:spTree>
    <p:extLst>
      <p:ext uri="{BB962C8B-B14F-4D97-AF65-F5344CB8AC3E}">
        <p14:creationId xmlns:p14="http://schemas.microsoft.com/office/powerpoint/2010/main" val="3678222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613FD7DD-519B-49D6-B118-F0B2C89C01A4}" type="datetimeFigureOut">
              <a:rPr lang="en-IN" smtClean="0"/>
              <a:t>31-01-2024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66D4CE-50A6-45F6-ABD9-E952D77A8F86}" type="slidenum">
              <a:rPr lang="en-IN" smtClean="0"/>
              <a:t>‹#›</a:t>
            </a:fld>
            <a:endParaRPr lang="en-IN"/>
          </a:p>
        </p:txBody>
      </p:sp>
    </p:spTree>
    <p:extLst>
      <p:ext uri="{BB962C8B-B14F-4D97-AF65-F5344CB8AC3E}">
        <p14:creationId xmlns:p14="http://schemas.microsoft.com/office/powerpoint/2010/main" val="15407736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613FD7DD-519B-49D6-B118-F0B2C89C01A4}" type="datetimeFigureOut">
              <a:rPr lang="en-IN" smtClean="0"/>
              <a:t>31-01-2024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66D4CE-50A6-45F6-ABD9-E952D77A8F86}"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9807508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13FD7DD-519B-49D6-B118-F0B2C89C01A4}" type="datetimeFigureOut">
              <a:rPr lang="en-IN" smtClean="0"/>
              <a:t>31-01-2024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66D4CE-50A6-45F6-ABD9-E952D77A8F86}" type="slidenum">
              <a:rPr lang="en-IN" smtClean="0"/>
              <a:t>‹#›</a:t>
            </a:fld>
            <a:endParaRPr lang="en-IN"/>
          </a:p>
        </p:txBody>
      </p:sp>
    </p:spTree>
    <p:extLst>
      <p:ext uri="{BB962C8B-B14F-4D97-AF65-F5344CB8AC3E}">
        <p14:creationId xmlns:p14="http://schemas.microsoft.com/office/powerpoint/2010/main" val="18008591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13FD7DD-519B-49D6-B118-F0B2C89C01A4}" type="datetimeFigureOut">
              <a:rPr lang="en-IN" smtClean="0"/>
              <a:t>31-01-2024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66D4CE-50A6-45F6-ABD9-E952D77A8F86}" type="slidenum">
              <a:rPr lang="en-IN" smtClean="0"/>
              <a:t>‹#›</a:t>
            </a:fld>
            <a:endParaRPr lang="en-IN"/>
          </a:p>
        </p:txBody>
      </p:sp>
    </p:spTree>
    <p:extLst>
      <p:ext uri="{BB962C8B-B14F-4D97-AF65-F5344CB8AC3E}">
        <p14:creationId xmlns:p14="http://schemas.microsoft.com/office/powerpoint/2010/main" val="29221549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13FD7DD-519B-49D6-B118-F0B2C89C01A4}" type="datetimeFigureOut">
              <a:rPr lang="en-IN" smtClean="0"/>
              <a:t>31-01-2024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66D4CE-50A6-45F6-ABD9-E952D77A8F86}" type="slidenum">
              <a:rPr lang="en-IN" smtClean="0"/>
              <a:t>‹#›</a:t>
            </a:fld>
            <a:endParaRPr lang="en-IN"/>
          </a:p>
        </p:txBody>
      </p:sp>
    </p:spTree>
    <p:extLst>
      <p:ext uri="{BB962C8B-B14F-4D97-AF65-F5344CB8AC3E}">
        <p14:creationId xmlns:p14="http://schemas.microsoft.com/office/powerpoint/2010/main" val="31307529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3FD7DD-519B-49D6-B118-F0B2C89C01A4}" type="datetimeFigureOut">
              <a:rPr lang="en-IN" smtClean="0"/>
              <a:t>31-01-2024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66D4CE-50A6-45F6-ABD9-E952D77A8F86}" type="slidenum">
              <a:rPr lang="en-IN" smtClean="0"/>
              <a:t>‹#›</a:t>
            </a:fld>
            <a:endParaRPr lang="en-IN"/>
          </a:p>
        </p:txBody>
      </p:sp>
    </p:spTree>
    <p:extLst>
      <p:ext uri="{BB962C8B-B14F-4D97-AF65-F5344CB8AC3E}">
        <p14:creationId xmlns:p14="http://schemas.microsoft.com/office/powerpoint/2010/main" val="28031511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3FD7DD-519B-49D6-B118-F0B2C89C01A4}" type="datetimeFigureOut">
              <a:rPr lang="en-IN" smtClean="0"/>
              <a:t>31-01-2024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66D4CE-50A6-45F6-ABD9-E952D77A8F86}" type="slidenum">
              <a:rPr lang="en-IN" smtClean="0"/>
              <a:t>‹#›</a:t>
            </a:fld>
            <a:endParaRPr lang="en-IN"/>
          </a:p>
        </p:txBody>
      </p:sp>
    </p:spTree>
    <p:extLst>
      <p:ext uri="{BB962C8B-B14F-4D97-AF65-F5344CB8AC3E}">
        <p14:creationId xmlns:p14="http://schemas.microsoft.com/office/powerpoint/2010/main" val="2722352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613FD7DD-519B-49D6-B118-F0B2C89C01A4}" type="datetimeFigureOut">
              <a:rPr lang="en-IN" smtClean="0"/>
              <a:t>31-01-2024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66D4CE-50A6-45F6-ABD9-E952D77A8F86}" type="slidenum">
              <a:rPr lang="en-IN" smtClean="0"/>
              <a:t>‹#›</a:t>
            </a:fld>
            <a:endParaRPr lang="en-IN"/>
          </a:p>
        </p:txBody>
      </p:sp>
    </p:spTree>
    <p:extLst>
      <p:ext uri="{BB962C8B-B14F-4D97-AF65-F5344CB8AC3E}">
        <p14:creationId xmlns:p14="http://schemas.microsoft.com/office/powerpoint/2010/main" val="3577562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13FD7DD-519B-49D6-B118-F0B2C89C01A4}" type="datetimeFigureOut">
              <a:rPr lang="en-IN" smtClean="0"/>
              <a:t>31-01-2024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66D4CE-50A6-45F6-ABD9-E952D77A8F86}" type="slidenum">
              <a:rPr lang="en-IN" smtClean="0"/>
              <a:t>‹#›</a:t>
            </a:fld>
            <a:endParaRPr lang="en-IN"/>
          </a:p>
        </p:txBody>
      </p:sp>
    </p:spTree>
    <p:extLst>
      <p:ext uri="{BB962C8B-B14F-4D97-AF65-F5344CB8AC3E}">
        <p14:creationId xmlns:p14="http://schemas.microsoft.com/office/powerpoint/2010/main" val="2595644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13FD7DD-519B-49D6-B118-F0B2C89C01A4}" type="datetimeFigureOut">
              <a:rPr lang="en-IN" smtClean="0"/>
              <a:t>31-01-2024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A66D4CE-50A6-45F6-ABD9-E952D77A8F86}" type="slidenum">
              <a:rPr lang="en-IN" smtClean="0"/>
              <a:t>‹#›</a:t>
            </a:fld>
            <a:endParaRPr lang="en-IN"/>
          </a:p>
        </p:txBody>
      </p:sp>
    </p:spTree>
    <p:extLst>
      <p:ext uri="{BB962C8B-B14F-4D97-AF65-F5344CB8AC3E}">
        <p14:creationId xmlns:p14="http://schemas.microsoft.com/office/powerpoint/2010/main" val="3520762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13FD7DD-519B-49D6-B118-F0B2C89C01A4}" type="datetimeFigureOut">
              <a:rPr lang="en-IN" smtClean="0"/>
              <a:t>31-01-2024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A66D4CE-50A6-45F6-ABD9-E952D77A8F86}" type="slidenum">
              <a:rPr lang="en-IN" smtClean="0"/>
              <a:t>‹#›</a:t>
            </a:fld>
            <a:endParaRPr lang="en-IN"/>
          </a:p>
        </p:txBody>
      </p:sp>
    </p:spTree>
    <p:extLst>
      <p:ext uri="{BB962C8B-B14F-4D97-AF65-F5344CB8AC3E}">
        <p14:creationId xmlns:p14="http://schemas.microsoft.com/office/powerpoint/2010/main" val="1088748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613FD7DD-519B-49D6-B118-F0B2C89C01A4}" type="datetimeFigureOut">
              <a:rPr lang="en-IN" smtClean="0"/>
              <a:t>31-01-2024</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CA66D4CE-50A6-45F6-ABD9-E952D77A8F86}" type="slidenum">
              <a:rPr lang="en-IN" smtClean="0"/>
              <a:t>‹#›</a:t>
            </a:fld>
            <a:endParaRPr lang="en-IN"/>
          </a:p>
        </p:txBody>
      </p:sp>
    </p:spTree>
    <p:extLst>
      <p:ext uri="{BB962C8B-B14F-4D97-AF65-F5344CB8AC3E}">
        <p14:creationId xmlns:p14="http://schemas.microsoft.com/office/powerpoint/2010/main" val="2764626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613FD7DD-519B-49D6-B118-F0B2C89C01A4}" type="datetimeFigureOut">
              <a:rPr lang="en-IN" smtClean="0"/>
              <a:t>31-01-2024</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CA66D4CE-50A6-45F6-ABD9-E952D77A8F86}" type="slidenum">
              <a:rPr lang="en-IN" smtClean="0"/>
              <a:t>‹#›</a:t>
            </a:fld>
            <a:endParaRPr lang="en-IN"/>
          </a:p>
        </p:txBody>
      </p:sp>
    </p:spTree>
    <p:extLst>
      <p:ext uri="{BB962C8B-B14F-4D97-AF65-F5344CB8AC3E}">
        <p14:creationId xmlns:p14="http://schemas.microsoft.com/office/powerpoint/2010/main" val="842746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613FD7DD-519B-49D6-B118-F0B2C89C01A4}" type="datetimeFigureOut">
              <a:rPr lang="en-IN" smtClean="0"/>
              <a:t>31-01-2024</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CA66D4CE-50A6-45F6-ABD9-E952D77A8F86}" type="slidenum">
              <a:rPr lang="en-IN" smtClean="0"/>
              <a:t>‹#›</a:t>
            </a:fld>
            <a:endParaRPr lang="en-IN"/>
          </a:p>
        </p:txBody>
      </p:sp>
    </p:spTree>
    <p:extLst>
      <p:ext uri="{BB962C8B-B14F-4D97-AF65-F5344CB8AC3E}">
        <p14:creationId xmlns:p14="http://schemas.microsoft.com/office/powerpoint/2010/main" val="101869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13FD7DD-519B-49D6-B118-F0B2C89C01A4}" type="datetimeFigureOut">
              <a:rPr lang="en-IN" smtClean="0"/>
              <a:t>31-01-2024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A66D4CE-50A6-45F6-ABD9-E952D77A8F86}" type="slidenum">
              <a:rPr lang="en-IN" smtClean="0"/>
              <a:t>‹#›</a:t>
            </a:fld>
            <a:endParaRPr lang="en-IN"/>
          </a:p>
        </p:txBody>
      </p:sp>
    </p:spTree>
    <p:extLst>
      <p:ext uri="{BB962C8B-B14F-4D97-AF65-F5344CB8AC3E}">
        <p14:creationId xmlns:p14="http://schemas.microsoft.com/office/powerpoint/2010/main" val="3558804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13FD7DD-519B-49D6-B118-F0B2C89C01A4}" type="datetimeFigureOut">
              <a:rPr lang="en-IN" smtClean="0"/>
              <a:t>31-01-2024</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A66D4CE-50A6-45F6-ABD9-E952D77A8F86}" type="slidenum">
              <a:rPr lang="en-IN" smtClean="0"/>
              <a:t>‹#›</a:t>
            </a:fld>
            <a:endParaRPr lang="en-IN"/>
          </a:p>
        </p:txBody>
      </p:sp>
    </p:spTree>
    <p:extLst>
      <p:ext uri="{BB962C8B-B14F-4D97-AF65-F5344CB8AC3E}">
        <p14:creationId xmlns:p14="http://schemas.microsoft.com/office/powerpoint/2010/main" val="2580323095"/>
      </p:ext>
    </p:extLst>
  </p:cSld>
  <p:clrMap bg1="dk1" tx1="lt1" bg2="dk2" tx2="lt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8237" y="1993379"/>
            <a:ext cx="10672445" cy="2582438"/>
          </a:xfrm>
          <a:prstGeom prst="rect">
            <a:avLst/>
          </a:prstGeom>
        </p:spPr>
        <p:txBody>
          <a:bodyPr wrap="square">
            <a:spAutoFit/>
          </a:bodyPr>
          <a:lstStyle/>
          <a:p>
            <a:pPr algn="ctr">
              <a:lnSpc>
                <a:spcPct val="150000"/>
              </a:lnSpc>
            </a:pPr>
            <a:r>
              <a:rPr lang="en-US" sz="4800" b="1" spc="300" dirty="0">
                <a:latin typeface="Bookerly" panose="02020802040305020204" pitchFamily="18" charset="0"/>
                <a:ea typeface="Bookerly" panose="02020802040305020204" pitchFamily="18" charset="0"/>
                <a:cs typeface="Bookerly" panose="02020802040305020204" pitchFamily="18" charset="0"/>
              </a:rPr>
              <a:t>DATA ANALYST INTERNSHIP</a:t>
            </a:r>
          </a:p>
          <a:p>
            <a:pPr algn="ctr">
              <a:lnSpc>
                <a:spcPct val="150000"/>
              </a:lnSpc>
            </a:pPr>
            <a:r>
              <a:rPr lang="en-US" sz="3200" b="1" spc="300" dirty="0">
                <a:solidFill>
                  <a:srgbClr val="FFFF00"/>
                </a:solidFill>
                <a:latin typeface="Bookerly" panose="02020802040305020204" pitchFamily="18" charset="0"/>
                <a:ea typeface="Bookerly" panose="02020802040305020204" pitchFamily="18" charset="0"/>
                <a:cs typeface="Bookerly" panose="02020802040305020204" pitchFamily="18" charset="0"/>
              </a:rPr>
              <a:t>BY:-AAKASH RAJPUROHIT</a:t>
            </a:r>
          </a:p>
          <a:p>
            <a:pPr algn="ctr">
              <a:lnSpc>
                <a:spcPct val="150000"/>
              </a:lnSpc>
            </a:pPr>
            <a:r>
              <a:rPr lang="en-US" sz="3200" b="1" spc="300" dirty="0">
                <a:solidFill>
                  <a:srgbClr val="FFFF00"/>
                </a:solidFill>
              </a:rPr>
              <a:t>TASK 1:- HR DATA ANALYSIS (SQL)</a:t>
            </a:r>
          </a:p>
        </p:txBody>
      </p:sp>
    </p:spTree>
    <p:extLst>
      <p:ext uri="{BB962C8B-B14F-4D97-AF65-F5344CB8AC3E}">
        <p14:creationId xmlns:p14="http://schemas.microsoft.com/office/powerpoint/2010/main" val="32376493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79227" y="354684"/>
            <a:ext cx="10352599" cy="954107"/>
          </a:xfrm>
          <a:prstGeom prst="rect">
            <a:avLst/>
          </a:prstGeom>
        </p:spPr>
        <p:txBody>
          <a:bodyPr wrap="square">
            <a:spAutoFit/>
          </a:bodyPr>
          <a:lstStyle/>
          <a:p>
            <a:r>
              <a:rPr lang="en-US" sz="2800" b="1" dirty="0">
                <a:solidFill>
                  <a:srgbClr val="FFFFFF"/>
                </a:solidFill>
              </a:rPr>
              <a:t>9. Retrieve the distinct </a:t>
            </a:r>
            <a:r>
              <a:rPr lang="en-US" sz="2800" b="1" dirty="0" err="1">
                <a:solidFill>
                  <a:srgbClr val="FFFFFF"/>
                </a:solidFill>
              </a:rPr>
              <a:t>MaritalStatus</a:t>
            </a:r>
            <a:r>
              <a:rPr lang="en-US" sz="2800" b="1" dirty="0">
                <a:solidFill>
                  <a:srgbClr val="FFFFFF"/>
                </a:solidFill>
              </a:rPr>
              <a:t> categories in the dataset.</a:t>
            </a:r>
            <a:endParaRPr lang="en-IN" sz="2800" b="1"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5143"/>
          <a:stretch/>
        </p:blipFill>
        <p:spPr>
          <a:xfrm>
            <a:off x="1626482" y="1486894"/>
            <a:ext cx="8658087" cy="4619708"/>
          </a:xfrm>
          <a:prstGeom prst="rect">
            <a:avLst/>
          </a:prstGeom>
        </p:spPr>
      </p:pic>
    </p:spTree>
    <p:extLst>
      <p:ext uri="{BB962C8B-B14F-4D97-AF65-F5344CB8AC3E}">
        <p14:creationId xmlns:p14="http://schemas.microsoft.com/office/powerpoint/2010/main" val="4281302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7565" y="247989"/>
            <a:ext cx="10288989" cy="954107"/>
          </a:xfrm>
          <a:prstGeom prst="rect">
            <a:avLst/>
          </a:prstGeom>
        </p:spPr>
        <p:txBody>
          <a:bodyPr wrap="square">
            <a:spAutoFit/>
          </a:bodyPr>
          <a:lstStyle/>
          <a:p>
            <a:r>
              <a:rPr lang="en-US" sz="2800" b="1" dirty="0">
                <a:solidFill>
                  <a:srgbClr val="FFFFFF"/>
                </a:solidFill>
              </a:rPr>
              <a:t>10. Get a list of employees with more than 2 years of work experience but less than 4 years in their current role.</a:t>
            </a:r>
            <a:endParaRPr lang="en-IN" sz="2800" b="1"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5222"/>
          <a:stretch/>
        </p:blipFill>
        <p:spPr>
          <a:xfrm>
            <a:off x="1398545" y="1455089"/>
            <a:ext cx="9068021" cy="4834393"/>
          </a:xfrm>
          <a:prstGeom prst="rect">
            <a:avLst/>
          </a:prstGeom>
        </p:spPr>
      </p:pic>
    </p:spTree>
    <p:extLst>
      <p:ext uri="{BB962C8B-B14F-4D97-AF65-F5344CB8AC3E}">
        <p14:creationId xmlns:p14="http://schemas.microsoft.com/office/powerpoint/2010/main" val="1368812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2108" y="378537"/>
            <a:ext cx="9827812" cy="954107"/>
          </a:xfrm>
          <a:prstGeom prst="rect">
            <a:avLst/>
          </a:prstGeom>
        </p:spPr>
        <p:txBody>
          <a:bodyPr wrap="square">
            <a:spAutoFit/>
          </a:bodyPr>
          <a:lstStyle/>
          <a:p>
            <a:r>
              <a:rPr lang="en-US" sz="2800" b="1" dirty="0">
                <a:solidFill>
                  <a:srgbClr val="FFFFFF"/>
                </a:solidFill>
              </a:rPr>
              <a:t>11. List employees who have changed their job roles within the company. </a:t>
            </a:r>
            <a:endParaRPr lang="en-IN" sz="2800" b="1"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5383"/>
          <a:stretch/>
        </p:blipFill>
        <p:spPr>
          <a:xfrm>
            <a:off x="1701579" y="1548517"/>
            <a:ext cx="8534400" cy="4844332"/>
          </a:xfrm>
          <a:prstGeom prst="rect">
            <a:avLst/>
          </a:prstGeom>
        </p:spPr>
      </p:pic>
    </p:spTree>
    <p:extLst>
      <p:ext uri="{BB962C8B-B14F-4D97-AF65-F5344CB8AC3E}">
        <p14:creationId xmlns:p14="http://schemas.microsoft.com/office/powerpoint/2010/main" val="2544624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0444" y="322878"/>
            <a:ext cx="9867569" cy="954107"/>
          </a:xfrm>
          <a:prstGeom prst="rect">
            <a:avLst/>
          </a:prstGeom>
        </p:spPr>
        <p:txBody>
          <a:bodyPr wrap="square">
            <a:spAutoFit/>
          </a:bodyPr>
          <a:lstStyle/>
          <a:p>
            <a:r>
              <a:rPr lang="en-US" sz="2800" b="1" dirty="0">
                <a:solidFill>
                  <a:srgbClr val="FFFFFF"/>
                </a:solidFill>
              </a:rPr>
              <a:t>12. Find the average distance from home for employees in each department.</a:t>
            </a:r>
            <a:endParaRPr lang="en-IN" sz="2800" b="1"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5003"/>
          <a:stretch/>
        </p:blipFill>
        <p:spPr>
          <a:xfrm>
            <a:off x="1240404" y="1422289"/>
            <a:ext cx="8900160" cy="4755874"/>
          </a:xfrm>
          <a:prstGeom prst="rect">
            <a:avLst/>
          </a:prstGeom>
        </p:spPr>
      </p:pic>
    </p:spTree>
    <p:extLst>
      <p:ext uri="{BB962C8B-B14F-4D97-AF65-F5344CB8AC3E}">
        <p14:creationId xmlns:p14="http://schemas.microsoft.com/office/powerpoint/2010/main" val="733972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0932" y="450100"/>
            <a:ext cx="10360549" cy="461665"/>
          </a:xfrm>
          <a:prstGeom prst="rect">
            <a:avLst/>
          </a:prstGeom>
        </p:spPr>
        <p:txBody>
          <a:bodyPr wrap="square">
            <a:spAutoFit/>
          </a:bodyPr>
          <a:lstStyle/>
          <a:p>
            <a:r>
              <a:rPr lang="en-US" sz="2400" b="1" dirty="0">
                <a:solidFill>
                  <a:srgbClr val="FFFFFF"/>
                </a:solidFill>
              </a:rPr>
              <a:t>13. Retrieve the top 5 employees with the highest </a:t>
            </a:r>
            <a:r>
              <a:rPr lang="en-US" sz="2400" b="1" dirty="0" err="1">
                <a:solidFill>
                  <a:srgbClr val="FFFFFF"/>
                </a:solidFill>
              </a:rPr>
              <a:t>MonthlyIncome</a:t>
            </a:r>
            <a:r>
              <a:rPr lang="en-US" sz="2400" b="1" dirty="0">
                <a:solidFill>
                  <a:srgbClr val="FFFFFF"/>
                </a:solidFill>
              </a:rPr>
              <a:t>.</a:t>
            </a:r>
            <a:endParaRPr lang="en-IN" sz="2400" b="1"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5579"/>
          <a:stretch/>
        </p:blipFill>
        <p:spPr>
          <a:xfrm>
            <a:off x="1486893" y="1145981"/>
            <a:ext cx="8921363" cy="4960621"/>
          </a:xfrm>
          <a:prstGeom prst="rect">
            <a:avLst/>
          </a:prstGeom>
        </p:spPr>
      </p:pic>
    </p:spTree>
    <p:extLst>
      <p:ext uri="{BB962C8B-B14F-4D97-AF65-F5344CB8AC3E}">
        <p14:creationId xmlns:p14="http://schemas.microsoft.com/office/powerpoint/2010/main" val="1102728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1175" y="466001"/>
            <a:ext cx="10281037" cy="954107"/>
          </a:xfrm>
          <a:prstGeom prst="rect">
            <a:avLst/>
          </a:prstGeom>
        </p:spPr>
        <p:txBody>
          <a:bodyPr wrap="square">
            <a:spAutoFit/>
          </a:bodyPr>
          <a:lstStyle/>
          <a:p>
            <a:r>
              <a:rPr lang="en-US" sz="2800" b="1" dirty="0">
                <a:solidFill>
                  <a:srgbClr val="FFFFFF"/>
                </a:solidFill>
              </a:rPr>
              <a:t>14. Find the employees who have the same </a:t>
            </a:r>
            <a:r>
              <a:rPr lang="en-US" sz="2800" b="1" dirty="0" err="1">
                <a:solidFill>
                  <a:srgbClr val="FFFFFF"/>
                </a:solidFill>
              </a:rPr>
              <a:t>JobRole</a:t>
            </a:r>
            <a:r>
              <a:rPr lang="en-US" sz="2800" b="1" dirty="0">
                <a:solidFill>
                  <a:srgbClr val="FFFFFF"/>
                </a:solidFill>
              </a:rPr>
              <a:t> and </a:t>
            </a:r>
            <a:r>
              <a:rPr lang="en-US" sz="2800" b="1" dirty="0" err="1">
                <a:solidFill>
                  <a:srgbClr val="FFFFFF"/>
                </a:solidFill>
              </a:rPr>
              <a:t>MaritalStatus</a:t>
            </a:r>
            <a:r>
              <a:rPr lang="en-US" sz="2800" b="1" dirty="0">
                <a:solidFill>
                  <a:srgbClr val="FFFFFF"/>
                </a:solidFill>
              </a:rPr>
              <a:t>.</a:t>
            </a:r>
            <a:endParaRPr lang="en-IN" sz="2800" b="1"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5255"/>
          <a:stretch/>
        </p:blipFill>
        <p:spPr>
          <a:xfrm>
            <a:off x="1578776" y="1661822"/>
            <a:ext cx="8474324" cy="4516341"/>
          </a:xfrm>
          <a:prstGeom prst="rect">
            <a:avLst/>
          </a:prstGeom>
        </p:spPr>
      </p:pic>
    </p:spTree>
    <p:extLst>
      <p:ext uri="{BB962C8B-B14F-4D97-AF65-F5344CB8AC3E}">
        <p14:creationId xmlns:p14="http://schemas.microsoft.com/office/powerpoint/2010/main" val="3326825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5030" y="303648"/>
            <a:ext cx="10265134" cy="954107"/>
          </a:xfrm>
          <a:prstGeom prst="rect">
            <a:avLst/>
          </a:prstGeom>
        </p:spPr>
        <p:txBody>
          <a:bodyPr wrap="square">
            <a:spAutoFit/>
          </a:bodyPr>
          <a:lstStyle/>
          <a:p>
            <a:r>
              <a:rPr lang="en-US" sz="2800" b="1" dirty="0">
                <a:solidFill>
                  <a:srgbClr val="FFFFFF"/>
                </a:solidFill>
              </a:rPr>
              <a:t>15. List the employees with the highest </a:t>
            </a:r>
            <a:r>
              <a:rPr lang="en-US" sz="2800" b="1" dirty="0" err="1">
                <a:solidFill>
                  <a:srgbClr val="FFFFFF"/>
                </a:solidFill>
              </a:rPr>
              <a:t>TotalWorkingYears</a:t>
            </a:r>
            <a:r>
              <a:rPr lang="en-US" sz="2800" b="1" dirty="0">
                <a:solidFill>
                  <a:srgbClr val="FFFFFF"/>
                </a:solidFill>
              </a:rPr>
              <a:t> who also have a Performance Rating of 4.</a:t>
            </a:r>
            <a:endParaRPr lang="en-IN" sz="2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0504" y="1359675"/>
            <a:ext cx="8820647" cy="5076906"/>
          </a:xfrm>
          <a:prstGeom prst="rect">
            <a:avLst/>
          </a:prstGeom>
        </p:spPr>
      </p:pic>
    </p:spTree>
    <p:extLst>
      <p:ext uri="{BB962C8B-B14F-4D97-AF65-F5344CB8AC3E}">
        <p14:creationId xmlns:p14="http://schemas.microsoft.com/office/powerpoint/2010/main" val="1512488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1520" y="314928"/>
            <a:ext cx="10161766" cy="954107"/>
          </a:xfrm>
          <a:prstGeom prst="rect">
            <a:avLst/>
          </a:prstGeom>
        </p:spPr>
        <p:txBody>
          <a:bodyPr wrap="square">
            <a:spAutoFit/>
          </a:bodyPr>
          <a:lstStyle/>
          <a:p>
            <a:r>
              <a:rPr lang="en-US" sz="2800" b="1" dirty="0">
                <a:solidFill>
                  <a:srgbClr val="FFFFFF"/>
                </a:solidFill>
              </a:rPr>
              <a:t>16. Calculate the average Age and </a:t>
            </a:r>
            <a:r>
              <a:rPr lang="en-US" sz="2800" b="1" dirty="0" err="1">
                <a:solidFill>
                  <a:srgbClr val="FFFFFF"/>
                </a:solidFill>
              </a:rPr>
              <a:t>JobSatisfaction</a:t>
            </a:r>
            <a:r>
              <a:rPr lang="en-US" sz="2800" b="1" dirty="0">
                <a:solidFill>
                  <a:srgbClr val="FFFFFF"/>
                </a:solidFill>
              </a:rPr>
              <a:t> for each </a:t>
            </a:r>
            <a:r>
              <a:rPr lang="en-US" sz="2800" b="1" dirty="0" err="1">
                <a:solidFill>
                  <a:srgbClr val="FFFFFF"/>
                </a:solidFill>
              </a:rPr>
              <a:t>BusinessTravel</a:t>
            </a:r>
            <a:r>
              <a:rPr lang="en-US" sz="2800" b="1" dirty="0">
                <a:solidFill>
                  <a:srgbClr val="FFFFFF"/>
                </a:solidFill>
              </a:rPr>
              <a:t> type.</a:t>
            </a:r>
            <a:endParaRPr lang="en-IN" sz="2800" b="1"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5814"/>
          <a:stretch/>
        </p:blipFill>
        <p:spPr>
          <a:xfrm>
            <a:off x="1372782" y="1433720"/>
            <a:ext cx="9165347" cy="4855762"/>
          </a:xfrm>
          <a:prstGeom prst="rect">
            <a:avLst/>
          </a:prstGeom>
        </p:spPr>
      </p:pic>
    </p:spTree>
    <p:extLst>
      <p:ext uri="{BB962C8B-B14F-4D97-AF65-F5344CB8AC3E}">
        <p14:creationId xmlns:p14="http://schemas.microsoft.com/office/powerpoint/2010/main" val="2129053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42839" y="346733"/>
            <a:ext cx="10241280" cy="954107"/>
          </a:xfrm>
          <a:prstGeom prst="rect">
            <a:avLst/>
          </a:prstGeom>
        </p:spPr>
        <p:txBody>
          <a:bodyPr wrap="square">
            <a:spAutoFit/>
          </a:bodyPr>
          <a:lstStyle/>
          <a:p>
            <a:r>
              <a:rPr lang="en-US" sz="2800" b="1" dirty="0">
                <a:solidFill>
                  <a:srgbClr val="FFFFFF"/>
                </a:solidFill>
              </a:rPr>
              <a:t>17. Retrieve the most common </a:t>
            </a:r>
            <a:r>
              <a:rPr lang="en-US" sz="2800" b="1" dirty="0" err="1">
                <a:solidFill>
                  <a:srgbClr val="FFFFFF"/>
                </a:solidFill>
              </a:rPr>
              <a:t>EducationField</a:t>
            </a:r>
            <a:r>
              <a:rPr lang="en-US" sz="2800" b="1" dirty="0">
                <a:solidFill>
                  <a:srgbClr val="FFFFFF"/>
                </a:solidFill>
              </a:rPr>
              <a:t> among employees.</a:t>
            </a:r>
            <a:endParaRPr lang="en-IN" sz="2800" b="1"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5833"/>
          <a:stretch/>
        </p:blipFill>
        <p:spPr>
          <a:xfrm>
            <a:off x="1431235" y="1379552"/>
            <a:ext cx="9329530" cy="4941736"/>
          </a:xfrm>
          <a:prstGeom prst="rect">
            <a:avLst/>
          </a:prstGeom>
        </p:spPr>
      </p:pic>
    </p:spTree>
    <p:extLst>
      <p:ext uri="{BB962C8B-B14F-4D97-AF65-F5344CB8AC3E}">
        <p14:creationId xmlns:p14="http://schemas.microsoft.com/office/powerpoint/2010/main" val="4071010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2150" y="275171"/>
            <a:ext cx="10122011" cy="954107"/>
          </a:xfrm>
          <a:prstGeom prst="rect">
            <a:avLst/>
          </a:prstGeom>
        </p:spPr>
        <p:txBody>
          <a:bodyPr wrap="square">
            <a:spAutoFit/>
          </a:bodyPr>
          <a:lstStyle/>
          <a:p>
            <a:r>
              <a:rPr lang="en-US" sz="2800" b="1" dirty="0">
                <a:solidFill>
                  <a:srgbClr val="FFFFFF"/>
                </a:solidFill>
              </a:rPr>
              <a:t>18. List the employees who have worked for the company the longest but haven't had a promotion.</a:t>
            </a:r>
            <a:endParaRPr lang="en-IN" sz="2800" b="1"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5264"/>
          <a:stretch/>
        </p:blipFill>
        <p:spPr>
          <a:xfrm>
            <a:off x="1426819" y="1367624"/>
            <a:ext cx="8997342" cy="5025226"/>
          </a:xfrm>
          <a:prstGeom prst="rect">
            <a:avLst/>
          </a:prstGeom>
        </p:spPr>
      </p:pic>
    </p:spTree>
    <p:extLst>
      <p:ext uri="{BB962C8B-B14F-4D97-AF65-F5344CB8AC3E}">
        <p14:creationId xmlns:p14="http://schemas.microsoft.com/office/powerpoint/2010/main" val="1034560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96347" y="450099"/>
            <a:ext cx="10082254" cy="523220"/>
          </a:xfrm>
          <a:prstGeom prst="rect">
            <a:avLst/>
          </a:prstGeom>
        </p:spPr>
        <p:txBody>
          <a:bodyPr wrap="square">
            <a:spAutoFit/>
          </a:bodyPr>
          <a:lstStyle/>
          <a:p>
            <a:r>
              <a:rPr lang="en-US" sz="2800" b="1" dirty="0">
                <a:solidFill>
                  <a:srgbClr val="FFFFFF"/>
                </a:solidFill>
              </a:rPr>
              <a:t>1. Retrieve the total number of employees in the dataset.</a:t>
            </a:r>
            <a:endParaRPr lang="en-IN" sz="2800" b="1"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5753"/>
          <a:stretch/>
        </p:blipFill>
        <p:spPr>
          <a:xfrm>
            <a:off x="1473640" y="1246366"/>
            <a:ext cx="8916063" cy="5015285"/>
          </a:xfrm>
          <a:prstGeom prst="rect">
            <a:avLst/>
          </a:prstGeom>
        </p:spPr>
      </p:pic>
    </p:spTree>
    <p:extLst>
      <p:ext uri="{BB962C8B-B14F-4D97-AF65-F5344CB8AC3E}">
        <p14:creationId xmlns:p14="http://schemas.microsoft.com/office/powerpoint/2010/main" val="23265164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63934" y="334156"/>
            <a:ext cx="2411238" cy="584775"/>
          </a:xfrm>
          <a:prstGeom prst="rect">
            <a:avLst/>
          </a:prstGeom>
        </p:spPr>
        <p:txBody>
          <a:bodyPr wrap="none">
            <a:spAutoFit/>
          </a:bodyPr>
          <a:lstStyle/>
          <a:p>
            <a:r>
              <a:rPr lang="en-IN" sz="3200" b="1" dirty="0"/>
              <a:t>Conclusion</a:t>
            </a:r>
            <a:endParaRPr lang="en-IN" b="1" dirty="0"/>
          </a:p>
        </p:txBody>
      </p:sp>
      <p:sp>
        <p:nvSpPr>
          <p:cNvPr id="3" name="Rectangle 2"/>
          <p:cNvSpPr/>
          <p:nvPr/>
        </p:nvSpPr>
        <p:spPr>
          <a:xfrm>
            <a:off x="485029" y="1071427"/>
            <a:ext cx="10535478" cy="2585323"/>
          </a:xfrm>
          <a:prstGeom prst="rect">
            <a:avLst/>
          </a:prstGeom>
        </p:spPr>
        <p:txBody>
          <a:bodyPr wrap="square">
            <a:spAutoFit/>
          </a:bodyPr>
          <a:lstStyle/>
          <a:p>
            <a:r>
              <a:rPr lang="en-US" dirty="0"/>
              <a:t>The provided queries and analyses offer a comprehensive understanding of various facets within the employee dataset, encompassing both basic statistics and specific insights into employees' characteristics and experiences. The importance of understanding workforce composition, demographics, retention, departmental distribution, job satisfaction, salary structures, travel patterns, marital status, work experience, promotion trends, and performance analysis. Each of these aspects provides valuable information for effective workforce planning, resource allocation, and the development of tailored HR strategies. This wealth of data is crucial for organizations seeking to enhance their decision-making processes and refine policies to foster employee satisfaction and retention.</a:t>
            </a:r>
          </a:p>
        </p:txBody>
      </p:sp>
      <p:sp>
        <p:nvSpPr>
          <p:cNvPr id="4" name="Rectangle 3"/>
          <p:cNvSpPr/>
          <p:nvPr/>
        </p:nvSpPr>
        <p:spPr>
          <a:xfrm>
            <a:off x="485029" y="3656750"/>
            <a:ext cx="11624806" cy="2585323"/>
          </a:xfrm>
          <a:prstGeom prst="rect">
            <a:avLst/>
          </a:prstGeom>
        </p:spPr>
        <p:txBody>
          <a:bodyPr wrap="square">
            <a:spAutoFit/>
          </a:bodyPr>
          <a:lstStyle/>
          <a:p>
            <a:r>
              <a:rPr lang="en-US" dirty="0">
                <a:solidFill>
                  <a:srgbClr val="FFFFFF"/>
                </a:solidFill>
              </a:rPr>
              <a:t>the focus shifts to the overarching significance of these analyses for the company. The detailed information extracted from the dataset contributes to strategic decision-making, guiding the organization in refining HR policies and implementing targeted interventions. By recognizing and addressing variations in satisfaction levels, tenure, and other factors, the company can create a more supportive and engaging work environment. Additionally, insights into career development, performance recognition, and educational backgrounds empower the organization to optimize talent acquisition and development strategies. Overall, the combination of these analyses serves as a powerful tool for organizations striving to boost employee satisfaction, retention, and overall organizational performance in an increasingly competitive job market.</a:t>
            </a:r>
            <a:endParaRPr lang="en-IN" dirty="0"/>
          </a:p>
        </p:txBody>
      </p:sp>
    </p:spTree>
    <p:extLst>
      <p:ext uri="{BB962C8B-B14F-4D97-AF65-F5344CB8AC3E}">
        <p14:creationId xmlns:p14="http://schemas.microsoft.com/office/powerpoint/2010/main" val="36324819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62182" y="2210865"/>
            <a:ext cx="7052030" cy="1015663"/>
          </a:xfrm>
          <a:prstGeom prst="rect">
            <a:avLst/>
          </a:prstGeom>
        </p:spPr>
        <p:txBody>
          <a:bodyPr wrap="square">
            <a:spAutoFit/>
          </a:bodyPr>
          <a:lstStyle/>
          <a:p>
            <a:r>
              <a:rPr lang="en-IN" sz="6000" dirty="0">
                <a:solidFill>
                  <a:srgbClr val="FFFFFF"/>
                </a:solidFill>
              </a:rPr>
              <a:t>THANK YOU</a:t>
            </a:r>
            <a:endParaRPr lang="en-IN" sz="6000" dirty="0"/>
          </a:p>
        </p:txBody>
      </p:sp>
      <p:sp>
        <p:nvSpPr>
          <p:cNvPr id="3" name="Rectangle 2"/>
          <p:cNvSpPr/>
          <p:nvPr/>
        </p:nvSpPr>
        <p:spPr>
          <a:xfrm>
            <a:off x="4102007" y="3241017"/>
            <a:ext cx="3377848" cy="461665"/>
          </a:xfrm>
          <a:prstGeom prst="rect">
            <a:avLst/>
          </a:prstGeom>
        </p:spPr>
        <p:txBody>
          <a:bodyPr wrap="none">
            <a:spAutoFit/>
          </a:bodyPr>
          <a:lstStyle/>
          <a:p>
            <a:r>
              <a:rPr lang="en-IN" sz="2400" dirty="0">
                <a:solidFill>
                  <a:srgbClr val="FFFFFF"/>
                </a:solidFill>
              </a:rPr>
              <a:t>FOR YOUR ATTENTION</a:t>
            </a:r>
            <a:endParaRPr lang="en-IN" sz="2400" dirty="0"/>
          </a:p>
        </p:txBody>
      </p:sp>
    </p:spTree>
    <p:extLst>
      <p:ext uri="{BB962C8B-B14F-4D97-AF65-F5344CB8AC3E}">
        <p14:creationId xmlns:p14="http://schemas.microsoft.com/office/powerpoint/2010/main" val="3742302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3342" y="509086"/>
            <a:ext cx="7704814" cy="523220"/>
          </a:xfrm>
          <a:prstGeom prst="rect">
            <a:avLst/>
          </a:prstGeom>
        </p:spPr>
        <p:txBody>
          <a:bodyPr wrap="square">
            <a:spAutoFit/>
          </a:bodyPr>
          <a:lstStyle/>
          <a:p>
            <a:r>
              <a:rPr lang="en-US" sz="2800" b="1" dirty="0">
                <a:solidFill>
                  <a:srgbClr val="FFFFFF"/>
                </a:solidFill>
              </a:rPr>
              <a:t>2. List all unique job roles in the dataset.</a:t>
            </a:r>
            <a:endParaRPr lang="en-IN" sz="2800" b="1"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5621"/>
          <a:stretch/>
        </p:blipFill>
        <p:spPr>
          <a:xfrm>
            <a:off x="1358348" y="1288111"/>
            <a:ext cx="9138698" cy="5140518"/>
          </a:xfrm>
          <a:prstGeom prst="rect">
            <a:avLst/>
          </a:prstGeom>
        </p:spPr>
      </p:pic>
    </p:spTree>
    <p:extLst>
      <p:ext uri="{BB962C8B-B14F-4D97-AF65-F5344CB8AC3E}">
        <p14:creationId xmlns:p14="http://schemas.microsoft.com/office/powerpoint/2010/main" val="1434769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65127" y="365962"/>
            <a:ext cx="6922088" cy="523220"/>
          </a:xfrm>
          <a:prstGeom prst="rect">
            <a:avLst/>
          </a:prstGeom>
        </p:spPr>
        <p:txBody>
          <a:bodyPr wrap="none">
            <a:spAutoFit/>
          </a:bodyPr>
          <a:lstStyle/>
          <a:p>
            <a:r>
              <a:rPr lang="en-US" sz="2800" b="1" dirty="0">
                <a:solidFill>
                  <a:srgbClr val="FFFFFF"/>
                </a:solidFill>
              </a:rPr>
              <a:t>3. Find the average age of employees.</a:t>
            </a:r>
            <a:endParaRPr lang="en-IN" sz="2800" b="1"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5672"/>
          <a:stretch/>
        </p:blipFill>
        <p:spPr>
          <a:xfrm>
            <a:off x="1184744" y="1121134"/>
            <a:ext cx="9520361" cy="5355203"/>
          </a:xfrm>
          <a:prstGeom prst="rect">
            <a:avLst/>
          </a:prstGeom>
        </p:spPr>
      </p:pic>
    </p:spTree>
    <p:extLst>
      <p:ext uri="{BB962C8B-B14F-4D97-AF65-F5344CB8AC3E}">
        <p14:creationId xmlns:p14="http://schemas.microsoft.com/office/powerpoint/2010/main" val="3855367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6835" y="338781"/>
            <a:ext cx="10384403" cy="954107"/>
          </a:xfrm>
          <a:prstGeom prst="rect">
            <a:avLst/>
          </a:prstGeom>
        </p:spPr>
        <p:txBody>
          <a:bodyPr wrap="square">
            <a:spAutoFit/>
          </a:bodyPr>
          <a:lstStyle/>
          <a:p>
            <a:r>
              <a:rPr lang="en-US" sz="2800" b="1" dirty="0">
                <a:solidFill>
                  <a:srgbClr val="FFFFFF"/>
                </a:solidFill>
              </a:rPr>
              <a:t>4. Retrieve the names and ages of employees who have worked at the company for more than 5 years.</a:t>
            </a:r>
            <a:endParaRPr lang="en-IN" sz="2800" b="1"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5004"/>
          <a:stretch/>
        </p:blipFill>
        <p:spPr>
          <a:xfrm>
            <a:off x="1409147" y="1542554"/>
            <a:ext cx="8898393" cy="4754879"/>
          </a:xfrm>
          <a:prstGeom prst="rect">
            <a:avLst/>
          </a:prstGeom>
        </p:spPr>
      </p:pic>
    </p:spTree>
    <p:extLst>
      <p:ext uri="{BB962C8B-B14F-4D97-AF65-F5344CB8AC3E}">
        <p14:creationId xmlns:p14="http://schemas.microsoft.com/office/powerpoint/2010/main" val="3587957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6247" y="473953"/>
            <a:ext cx="10940996" cy="523220"/>
          </a:xfrm>
          <a:prstGeom prst="rect">
            <a:avLst/>
          </a:prstGeom>
        </p:spPr>
        <p:txBody>
          <a:bodyPr wrap="square">
            <a:spAutoFit/>
          </a:bodyPr>
          <a:lstStyle/>
          <a:p>
            <a:r>
              <a:rPr lang="en-US" sz="2800" b="1" dirty="0">
                <a:solidFill>
                  <a:srgbClr val="FFFFFF"/>
                </a:solidFill>
              </a:rPr>
              <a:t>5.Get a count of employees grouped by their department.</a:t>
            </a:r>
            <a:endParaRPr lang="en-IN" sz="2800" b="1"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5584"/>
          <a:stretch/>
        </p:blipFill>
        <p:spPr>
          <a:xfrm>
            <a:off x="1197112" y="1176793"/>
            <a:ext cx="9492091" cy="5041128"/>
          </a:xfrm>
          <a:prstGeom prst="rect">
            <a:avLst/>
          </a:prstGeom>
        </p:spPr>
      </p:pic>
    </p:spTree>
    <p:extLst>
      <p:ext uri="{BB962C8B-B14F-4D97-AF65-F5344CB8AC3E}">
        <p14:creationId xmlns:p14="http://schemas.microsoft.com/office/powerpoint/2010/main" val="2884053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98706" y="509085"/>
            <a:ext cx="8924238" cy="523220"/>
          </a:xfrm>
          <a:prstGeom prst="rect">
            <a:avLst/>
          </a:prstGeom>
        </p:spPr>
        <p:txBody>
          <a:bodyPr wrap="none">
            <a:spAutoFit/>
          </a:bodyPr>
          <a:lstStyle/>
          <a:p>
            <a:r>
              <a:rPr lang="en-US" sz="2800" b="1" dirty="0">
                <a:solidFill>
                  <a:srgbClr val="FFFFFF"/>
                </a:solidFill>
              </a:rPr>
              <a:t>6. List employees who have 'High' Job Satisfaction.</a:t>
            </a:r>
            <a:endParaRPr lang="en-IN" sz="2800" b="1"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5549"/>
          <a:stretch/>
        </p:blipFill>
        <p:spPr>
          <a:xfrm>
            <a:off x="1498706" y="1270221"/>
            <a:ext cx="9043283" cy="4804576"/>
          </a:xfrm>
          <a:prstGeom prst="rect">
            <a:avLst/>
          </a:prstGeom>
        </p:spPr>
      </p:pic>
    </p:spTree>
    <p:extLst>
      <p:ext uri="{BB962C8B-B14F-4D97-AF65-F5344CB8AC3E}">
        <p14:creationId xmlns:p14="http://schemas.microsoft.com/office/powerpoint/2010/main" val="243647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86894" y="418294"/>
            <a:ext cx="10821725" cy="523220"/>
          </a:xfrm>
          <a:prstGeom prst="rect">
            <a:avLst/>
          </a:prstGeom>
        </p:spPr>
        <p:txBody>
          <a:bodyPr wrap="square">
            <a:spAutoFit/>
          </a:bodyPr>
          <a:lstStyle/>
          <a:p>
            <a:r>
              <a:rPr lang="en-US" sz="2800" b="1" dirty="0"/>
              <a:t>7. Find the highest Monthly Income in the dataset. </a:t>
            </a:r>
            <a:endParaRPr lang="en-IN" sz="4000" b="1"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6045"/>
          <a:stretch/>
        </p:blipFill>
        <p:spPr>
          <a:xfrm>
            <a:off x="1637969" y="1306498"/>
            <a:ext cx="8780890" cy="4696737"/>
          </a:xfrm>
          <a:prstGeom prst="rect">
            <a:avLst/>
          </a:prstGeom>
        </p:spPr>
      </p:pic>
    </p:spTree>
    <p:extLst>
      <p:ext uri="{BB962C8B-B14F-4D97-AF65-F5344CB8AC3E}">
        <p14:creationId xmlns:p14="http://schemas.microsoft.com/office/powerpoint/2010/main" val="3966269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64258" y="299024"/>
            <a:ext cx="11155680" cy="954107"/>
          </a:xfrm>
          <a:prstGeom prst="rect">
            <a:avLst/>
          </a:prstGeom>
        </p:spPr>
        <p:txBody>
          <a:bodyPr wrap="square">
            <a:spAutoFit/>
          </a:bodyPr>
          <a:lstStyle/>
          <a:p>
            <a:r>
              <a:rPr lang="en-US" sz="2800" b="1" dirty="0">
                <a:solidFill>
                  <a:srgbClr val="FFFFFF"/>
                </a:solidFill>
              </a:rPr>
              <a:t>8. List employees who have '</a:t>
            </a:r>
            <a:r>
              <a:rPr lang="en-US" sz="2800" b="1" dirty="0" err="1">
                <a:solidFill>
                  <a:srgbClr val="FFFFFF"/>
                </a:solidFill>
              </a:rPr>
              <a:t>Travel_Rarely</a:t>
            </a:r>
            <a:r>
              <a:rPr lang="en-US" sz="2800" b="1" dirty="0">
                <a:solidFill>
                  <a:srgbClr val="FFFFFF"/>
                </a:solidFill>
              </a:rPr>
              <a:t>' as their </a:t>
            </a:r>
            <a:r>
              <a:rPr lang="en-US" sz="2800" b="1" dirty="0" err="1">
                <a:solidFill>
                  <a:srgbClr val="FFFFFF"/>
                </a:solidFill>
              </a:rPr>
              <a:t>BusinessTravel</a:t>
            </a:r>
            <a:r>
              <a:rPr lang="en-US" sz="2800" b="1" dirty="0">
                <a:solidFill>
                  <a:srgbClr val="FFFFFF"/>
                </a:solidFill>
              </a:rPr>
              <a:t> type.</a:t>
            </a:r>
            <a:endParaRPr lang="en-IN" sz="2800" b="1"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6063"/>
          <a:stretch/>
        </p:blipFill>
        <p:spPr>
          <a:xfrm>
            <a:off x="1440069" y="1415330"/>
            <a:ext cx="9209378" cy="4866200"/>
          </a:xfrm>
          <a:prstGeom prst="rect">
            <a:avLst/>
          </a:prstGeom>
        </p:spPr>
      </p:pic>
    </p:spTree>
    <p:extLst>
      <p:ext uri="{BB962C8B-B14F-4D97-AF65-F5344CB8AC3E}">
        <p14:creationId xmlns:p14="http://schemas.microsoft.com/office/powerpoint/2010/main" val="39345394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156</TotalTime>
  <Words>509</Words>
  <Application>Microsoft Office PowerPoint</Application>
  <PresentationFormat>Widescreen</PresentationFormat>
  <Paragraphs>26</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Bookerly</vt:lpstr>
      <vt:lpstr>Century Gothic</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HOME</dc:creator>
  <cp:lastModifiedBy>SRUSHTI</cp:lastModifiedBy>
  <cp:revision>30</cp:revision>
  <dcterms:created xsi:type="dcterms:W3CDTF">2024-01-31T06:47:41Z</dcterms:created>
  <dcterms:modified xsi:type="dcterms:W3CDTF">2024-01-31T09:56:18Z</dcterms:modified>
</cp:coreProperties>
</file>